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Lst>
  <p:notesMasterIdLst>
    <p:notesMasterId r:id="rId52"/>
  </p:notesMasterIdLst>
  <p:handoutMasterIdLst>
    <p:handoutMasterId r:id="rId53"/>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333" r:id="rId40"/>
    <p:sldId id="334" r:id="rId41"/>
    <p:sldId id="335" r:id="rId42"/>
    <p:sldId id="321" r:id="rId43"/>
    <p:sldId id="336" r:id="rId44"/>
    <p:sldId id="337" r:id="rId45"/>
    <p:sldId id="338"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5" d="100"/>
          <a:sy n="75" d="100"/>
        </p:scale>
        <p:origin x="1181"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573949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256857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1042040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61386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199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05664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972796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9/30/2023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92633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9/30/2023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36500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9/30/2023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127345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0191950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9/30/2023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127352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3223599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418044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5987386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969887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554080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870785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9/30/2023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6710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62365951"/>
      </p:ext>
    </p:extLst>
  </p:cSld>
  <p:clrMapOvr>
    <a:masterClrMapping/>
  </p:clrMapOvr>
  <p:transition spd="slow">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042874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47406357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9/30/2023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150304760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Nikit Patel	</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28/09/2023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25625"/>
            <a:ext cx="7704944" cy="4351338"/>
          </a:xfrm>
          <a:prstGeom prst="rect">
            <a:avLst/>
          </a:prstGeom>
        </p:spPr>
        <p:txBody>
          <a:bodyPr/>
          <a:lstStyle/>
          <a:p>
            <a:r>
              <a:rPr lang="en-US" sz="2200" dirty="0">
                <a:solidFill>
                  <a:schemeClr val="accent3">
                    <a:lumMod val="25000"/>
                  </a:schemeClr>
                </a:solidFill>
                <a:latin typeface="Abadi" panose="020B0604020104020204" pitchFamily="34" charset="0"/>
              </a:rPr>
              <a:t>Describe how data were processed</a:t>
            </a:r>
          </a:p>
          <a:p>
            <a:r>
              <a:rPr lang="en-US" sz="2200" dirty="0" smtClean="0">
                <a:solidFill>
                  <a:schemeClr val="accent3">
                    <a:lumMod val="25000"/>
                  </a:schemeClr>
                </a:solidFill>
                <a:latin typeface="Abadi" panose="020B0604020104020204" pitchFamily="34" charset="0"/>
              </a:rPr>
              <a:t>present </a:t>
            </a:r>
            <a:r>
              <a:rPr lang="en-US" sz="2200" dirty="0">
                <a:solidFill>
                  <a:schemeClr val="accent3">
                    <a:lumMod val="25000"/>
                  </a:schemeClr>
                </a:solidFill>
                <a:latin typeface="Abadi" panose="020B0604020104020204" pitchFamily="34" charset="0"/>
              </a:rPr>
              <a:t>your data wrangling process using key phrases and flowcharts</a:t>
            </a:r>
          </a:p>
          <a:p>
            <a:r>
              <a:rPr lang="en-US" sz="2200" dirty="0" smtClean="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rPr>
              <a:t>URL of your completed data wrangling related notebooks, </a:t>
            </a:r>
            <a:r>
              <a:rPr lang="en-US" dirty="0" smtClean="0"/>
              <a:t>https</a:t>
            </a:r>
            <a:r>
              <a:rPr lang="en-US" dirty="0"/>
              <a:t>://github.com/nikpat1234/spacex-assaignment/blob/384e42c60c01bc3ff6bd76a460d53d71811a5f92/Lab%202%20Data%20wrangling%20nikit.ipynb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157001" y="1693888"/>
            <a:ext cx="3263803" cy="2593299"/>
          </a:xfrm>
          <a:prstGeom prst="rect">
            <a:avLst/>
          </a:prstGeom>
        </p:spPr>
      </p:pic>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1285611" cy="1654330"/>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rPr>
              <a:t>URL of your completed EDA with data visualization notebook, </a:t>
            </a:r>
            <a:r>
              <a:rPr lang="en-US" sz="2200" dirty="0">
                <a:solidFill>
                  <a:schemeClr val="accent3">
                    <a:lumMod val="25000"/>
                  </a:schemeClr>
                </a:solidFill>
                <a:latin typeface="Abadi" panose="020B0604020104020204" pitchFamily="34" charset="0"/>
              </a:rPr>
              <a:t>https://github.com/nikpat1234/spacex-assaignment/blob/384e42c60c01bc3ff6bd76a460d53d71811a5f92/Interactive%20Visual%20Analytics%20with%20Folium%20nikit.ipynb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410248" y="3649105"/>
            <a:ext cx="5000794" cy="2757382"/>
          </a:xfrm>
          <a:prstGeom prst="rect">
            <a:avLst/>
          </a:prstGeom>
        </p:spPr>
      </p:pic>
      <p:pic>
        <p:nvPicPr>
          <p:cNvPr id="7" name="Picture 6">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67872" y="3649106"/>
            <a:ext cx="5189612" cy="2757382"/>
          </a:xfrm>
          <a:prstGeom prst="rect">
            <a:avLst/>
          </a:prstGeom>
        </p:spPr>
      </p:pic>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06575"/>
            <a:ext cx="9745663"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000" dirty="0" smtClean="0">
                <a:solidFill>
                  <a:schemeClr val="accent3">
                    <a:lumMod val="25000"/>
                  </a:schemeClr>
                </a:solidFill>
                <a:latin typeface="Abadi" panose="020B0604020104020204" pitchFamily="34" charset="0"/>
              </a:rPr>
              <a:t>GitHub </a:t>
            </a:r>
            <a:r>
              <a:rPr lang="en-US" sz="2000" dirty="0">
                <a:solidFill>
                  <a:schemeClr val="accent3">
                    <a:lumMod val="25000"/>
                  </a:schemeClr>
                </a:solidFill>
                <a:latin typeface="Abadi" panose="020B0604020104020204" pitchFamily="34" charset="0"/>
              </a:rPr>
              <a:t>URL of your completed EDA with SQL notebook, </a:t>
            </a:r>
            <a:r>
              <a:rPr lang="en-US" sz="2000" dirty="0" smtClean="0">
                <a:solidFill>
                  <a:schemeClr val="accent3">
                    <a:lumMod val="25000"/>
                  </a:schemeClr>
                </a:solidFill>
                <a:latin typeface="Abadi"/>
              </a:rPr>
              <a:t>The </a:t>
            </a:r>
            <a:r>
              <a:rPr lang="en-US" sz="2000" dirty="0">
                <a:solidFill>
                  <a:schemeClr val="accent3">
                    <a:lumMod val="25000"/>
                  </a:schemeClr>
                </a:solidFill>
                <a:latin typeface="Abadi"/>
              </a:rPr>
              <a:t>link to the notebook is </a:t>
            </a:r>
            <a:r>
              <a:rPr lang="en-US" sz="2000" dirty="0">
                <a:solidFill>
                  <a:schemeClr val="accent3">
                    <a:lumMod val="25000"/>
                  </a:schemeClr>
                </a:solidFill>
                <a:latin typeface="Abadi"/>
              </a:rPr>
              <a:t>https://github.com/nikpat1234/spacex-assaignment/blob/384e42c60c01bc3ff6bd76a460d53d71811a5f92/EDA%20with%20SQL%20nikit.ipynb</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74838"/>
            <a:ext cx="10515600" cy="435133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rPr>
              <a:t>URL of your completed interactive map with Folium map, as an external reference and peer-review </a:t>
            </a:r>
            <a:r>
              <a:rPr lang="en-US" sz="2200" dirty="0" smtClean="0">
                <a:solidFill>
                  <a:schemeClr val="accent3">
                    <a:lumMod val="25000"/>
                  </a:schemeClr>
                </a:solidFill>
                <a:latin typeface="Abadi" panose="020B0604020104020204" pitchFamily="34" charset="0"/>
              </a:rPr>
              <a:t>purpose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https://github.com/nikpat1234/spacex-assaignment/blob/384e42c60c01bc3ff6bd76a460d53d71811a5f92/Interactive%20Visual%20Analytics%20with%20Folium%20nikit.ipynb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rPr>
              <a:t>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a:t>
            </a:r>
            <a:r>
              <a:rPr lang="en-US" sz="2200" dirty="0" smtClean="0">
                <a:solidFill>
                  <a:schemeClr val="accent3">
                    <a:lumMod val="25000"/>
                  </a:schemeClr>
                </a:solidFill>
                <a:latin typeface="Abadi" panose="020B0604020104020204" pitchFamily="34" charset="0"/>
              </a:rPr>
              <a:t>purpose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https://github.com/nikpat1234/spacex-assaignment.git</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GitHub URL of your completed predictive analysis lab, as an external reference and peer-review </a:t>
            </a:r>
            <a:r>
              <a:rPr lang="en-US" sz="2200" dirty="0" smtClean="0">
                <a:solidFill>
                  <a:schemeClr val="accent3">
                    <a:lumMod val="25000"/>
                  </a:schemeClr>
                </a:solidFill>
                <a:latin typeface="Abadi" panose="020B0604020104020204" pitchFamily="34" charset="0"/>
              </a:rPr>
              <a:t>purpose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https://github.com/nikpat1234/spacex-assaignment.git</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 y="2057400"/>
            <a:ext cx="11467475" cy="195996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077271" y="3478831"/>
            <a:ext cx="9901079" cy="256253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59764" y="1726055"/>
            <a:ext cx="10777928" cy="688090"/>
          </a:xfrm>
          <a:prstGeom prst="rect">
            <a:avLst/>
          </a:prstGeom>
        </p:spPr>
        <p:txBody>
          <a:bodyPr>
            <a:normAutofit/>
          </a:bodyPr>
          <a:lstStyle/>
          <a:p>
            <a:pPr marL="0" indent="0">
              <a:lnSpc>
                <a:spcPct val="100000"/>
              </a:lnSpc>
              <a:spcBef>
                <a:spcPts val="1400"/>
              </a:spcBef>
              <a:buNone/>
            </a:pPr>
            <a:r>
              <a:rPr lang="en-CA" sz="2200" dirty="0" smtClean="0">
                <a:solidFill>
                  <a:schemeClr val="accent3">
                    <a:lumMod val="25000"/>
                  </a:schemeClr>
                </a:solidFill>
                <a:latin typeface="Abadi" panose="020B0604020104020204" pitchFamily="34" charset="0"/>
              </a:rPr>
              <a:t>scatter </a:t>
            </a:r>
            <a:r>
              <a:rPr lang="en-CA" sz="2200" dirty="0">
                <a:solidFill>
                  <a:schemeClr val="accent3">
                    <a:lumMod val="25000"/>
                  </a:schemeClr>
                </a:solidFill>
                <a:latin typeface="Abadi" panose="020B0604020104020204" pitchFamily="34" charset="0"/>
              </a:rPr>
              <a:t>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3"/>
          <a:stretch>
            <a:fillRect/>
          </a:stretch>
        </p:blipFill>
        <p:spPr>
          <a:xfrm>
            <a:off x="909661" y="2834503"/>
            <a:ext cx="9678133" cy="3389421"/>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1603115"/>
            <a:ext cx="11632367" cy="1469869"/>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D079B70-0CE8-4E07-ADD8-E302B697715E}"/>
              </a:ext>
            </a:extLst>
          </p:cNvPr>
          <p:cNvPicPr>
            <a:picLocks noChangeAspect="1"/>
          </p:cNvPicPr>
          <p:nvPr/>
        </p:nvPicPr>
        <p:blipFill>
          <a:blip r:embed="rId3"/>
          <a:stretch>
            <a:fillRect/>
          </a:stretch>
        </p:blipFill>
        <p:spPr>
          <a:xfrm>
            <a:off x="2525903" y="2784658"/>
            <a:ext cx="6580559" cy="3439266"/>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225971" y="1747571"/>
            <a:ext cx="6565692" cy="645058"/>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A </a:t>
            </a:r>
            <a:r>
              <a:rPr lang="en-US" sz="2200" dirty="0" smtClean="0">
                <a:solidFill>
                  <a:schemeClr val="accent3">
                    <a:lumMod val="25000"/>
                  </a:schemeClr>
                </a:solidFill>
                <a:latin typeface="Abadi" panose="020B0604020104020204" pitchFamily="34" charset="0"/>
              </a:rPr>
              <a:t>scatter </a:t>
            </a:r>
            <a:r>
              <a:rPr lang="en-US" sz="2200" dirty="0">
                <a:solidFill>
                  <a:schemeClr val="accent3">
                    <a:lumMod val="25000"/>
                  </a:schemeClr>
                </a:solidFill>
                <a:latin typeface="Abadi" panose="020B0604020104020204" pitchFamily="34" charset="0"/>
              </a:rPr>
              <a:t>point of Flight number vs. Orbit </a:t>
            </a:r>
            <a:r>
              <a:rPr lang="en-US" sz="2200" dirty="0" smtClean="0">
                <a:solidFill>
                  <a:schemeClr val="accent3">
                    <a:lumMod val="25000"/>
                  </a:schemeClr>
                </a:solidFill>
                <a:latin typeface="Abadi" panose="020B0604020104020204" pitchFamily="34" charset="0"/>
              </a:rPr>
              <a:t>type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2377088" y="3052501"/>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164688" y="1759944"/>
            <a:ext cx="5726243" cy="594911"/>
          </a:xfrm>
          <a:prstGeom prst="rect">
            <a:avLst/>
          </a:prstGeom>
        </p:spPr>
        <p:txBody>
          <a:bodyPr>
            <a:normAutofit/>
          </a:bodyPr>
          <a:lstStyle/>
          <a:p>
            <a:pPr marL="0" indent="0" algn="ctr">
              <a:lnSpc>
                <a:spcPct val="100000"/>
              </a:lnSpc>
              <a:spcBef>
                <a:spcPts val="1400"/>
              </a:spcBef>
              <a:buNone/>
            </a:pPr>
            <a:r>
              <a:rPr lang="en-CA" sz="2200" dirty="0" smtClean="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scatter point of payload vs. orbit </a:t>
            </a:r>
            <a:r>
              <a:rPr lang="en-US" sz="2200" dirty="0" smtClean="0">
                <a:solidFill>
                  <a:schemeClr val="accent3">
                    <a:lumMod val="25000"/>
                  </a:schemeClr>
                </a:solidFill>
                <a:latin typeface="Abadi" panose="020B0604020104020204" pitchFamily="34" charset="0"/>
              </a:rPr>
              <a:t>type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486507" y="30271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49705" y="1935308"/>
            <a:ext cx="3932238" cy="1617480"/>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504E95A-B6F2-4A67-922F-F513B07630F5}"/>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64302" y="1660734"/>
            <a:ext cx="9745663" cy="10464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a:t>
            </a:r>
            <a:r>
              <a:rPr lang="en-US" sz="2200" dirty="0" err="1">
                <a:latin typeface="Abadi" panose="020B0604020104020204" pitchFamily="34" charset="0"/>
              </a:rPr>
              <a:t>SpaceX</a:t>
            </a:r>
            <a:r>
              <a:rPr lang="en-US" sz="2200" dirty="0">
                <a:latin typeface="Abadi" panose="020B0604020104020204" pitchFamily="34" charset="0"/>
              </a:rPr>
              <a:t>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3"/>
          <a:stretch>
            <a:fillRect/>
          </a:stretch>
        </p:blipFill>
        <p:spPr>
          <a:xfrm>
            <a:off x="3020790" y="2872063"/>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42401" y="1630753"/>
            <a:ext cx="6370820" cy="752683"/>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5 </a:t>
            </a:r>
            <a:r>
              <a:rPr lang="en-US" sz="2200" dirty="0">
                <a:solidFill>
                  <a:schemeClr val="accent3">
                    <a:lumMod val="25000"/>
                  </a:schemeClr>
                </a:solidFill>
                <a:latin typeface="Abadi" panose="020B0604020104020204" pitchFamily="34" charset="0"/>
              </a:rPr>
              <a:t>records where launch sites begin with `CCA</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1013624" y="2926490"/>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8" y="1807460"/>
            <a:ext cx="9745663" cy="82763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2320176" y="3234819"/>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4341" y="1825625"/>
            <a:ext cx="9745663" cy="962545"/>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2928.4</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4"/>
          <a:stretch>
            <a:fillRect/>
          </a:stretch>
        </p:blipFill>
        <p:spPr>
          <a:xfrm>
            <a:off x="3018145" y="3427376"/>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242" y="1825625"/>
            <a:ext cx="9745663" cy="117240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3"/>
          <a:stretch>
            <a:fillRect/>
          </a:stretch>
        </p:blipFill>
        <p:spPr>
          <a:xfrm>
            <a:off x="2901205" y="3547039"/>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25625"/>
            <a:ext cx="5141626" cy="3196080"/>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8BE87361-909F-45C4-896B-C2764CBD18B5}"/>
              </a:ext>
            </a:extLst>
          </p:cNvPr>
          <p:cNvPicPr>
            <a:picLocks noChangeAspect="1"/>
          </p:cNvPicPr>
          <p:nvPr/>
        </p:nvPicPr>
        <p:blipFill>
          <a:blip r:embed="rId3"/>
          <a:stretch>
            <a:fillRect/>
          </a:stretch>
        </p:blipFill>
        <p:spPr>
          <a:xfrm>
            <a:off x="5251089" y="1757246"/>
            <a:ext cx="6253214" cy="42841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25625"/>
            <a:ext cx="5516380" cy="4351338"/>
          </a:xfrm>
          <a:prstGeom prst="rect">
            <a:avLst/>
          </a:prstGeom>
        </p:spPr>
        <p:txBody>
          <a:bodyPr>
            <a:normAutofit/>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3A167C0-0A91-4A58-8964-1B36C1D5295C}"/>
              </a:ext>
            </a:extLst>
          </p:cNvPr>
          <p:cNvPicPr>
            <a:picLocks noChangeAspect="1"/>
          </p:cNvPicPr>
          <p:nvPr/>
        </p:nvPicPr>
        <p:blipFill>
          <a:blip r:embed="rId3"/>
          <a:stretch>
            <a:fillRect/>
          </a:stretch>
        </p:blipFill>
        <p:spPr>
          <a:xfrm>
            <a:off x="6267960" y="1684613"/>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25625"/>
            <a:ext cx="625089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a:t>
            </a:r>
            <a:r>
              <a:rPr lang="en-US" sz="2200" dirty="0" smtClean="0">
                <a:solidFill>
                  <a:schemeClr val="accent3">
                    <a:lumMod val="25000"/>
                  </a:schemeClr>
                </a:solidFill>
                <a:latin typeface="Abadi" panose="020B0604020104020204" pitchFamily="34" charset="0"/>
              </a:rPr>
              <a:t>mass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3"/>
          <a:stretch>
            <a:fillRect/>
          </a:stretch>
        </p:blipFill>
        <p:spPr>
          <a:xfrm>
            <a:off x="6474839" y="1523850"/>
            <a:ext cx="4914985"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a:t>
            </a:r>
            <a:r>
              <a:rPr lang="en-US" sz="2200" dirty="0" smtClean="0">
                <a:solidFill>
                  <a:schemeClr val="accent3">
                    <a:lumMod val="25000"/>
                  </a:schemeClr>
                </a:solidFill>
                <a:latin typeface="Abadi"/>
              </a:rPr>
              <a:t>2015</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408311" y="3230563"/>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 y="1825625"/>
            <a:ext cx="4976734" cy="381067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a:t>
            </a:r>
            <a:r>
              <a:rPr lang="en-US" sz="2200" dirty="0" smtClean="0">
                <a:solidFill>
                  <a:schemeClr val="accent3">
                    <a:lumMod val="25000"/>
                  </a:schemeClr>
                </a:solidFill>
                <a:latin typeface="Abadi"/>
              </a:rPr>
              <a:t>order</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3"/>
          <a:stretch>
            <a:fillRect/>
          </a:stretch>
        </p:blipFill>
        <p:spPr>
          <a:xfrm>
            <a:off x="4976735" y="1825625"/>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2"/>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2328311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2"/>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546653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3702449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2"/>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3982393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27798332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152090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spcBef>
                <a:spcPts val="1400"/>
              </a:spcBef>
            </a:pPr>
            <a:r>
              <a:rPr lang="en-US" sz="2800" dirty="0">
                <a:solidFill>
                  <a:schemeClr val="accent3">
                    <a:lumMod val="25000"/>
                  </a:schemeClr>
                </a:solidFill>
                <a:latin typeface="Abadi" panose="020B0604020104020204" pitchFamily="34" charset="0"/>
              </a:rPr>
              <a:t>Payload vs. Launch Outcome scatter plot for all sites, with different payload selected in the range slider</a:t>
            </a:r>
          </a:p>
          <a:p>
            <a:pPr>
              <a:lnSpc>
                <a:spcPct val="100000"/>
              </a:lnSpc>
              <a:spcBef>
                <a:spcPts val="1400"/>
              </a:spcBef>
            </a:pPr>
            <a:endParaRPr lang="en-US" sz="2800" dirty="0">
              <a:solidFill>
                <a:schemeClr val="accent3">
                  <a:lumMod val="25000"/>
                </a:schemeClr>
              </a:solidFill>
              <a:latin typeface="Abadi"/>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096789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0" y="2082800"/>
            <a:ext cx="5326063" cy="1364938"/>
          </a:xfrm>
          <a:prstGeom prst="rect">
            <a:avLst/>
          </a:prstGeom>
        </p:spPr>
        <p:txBody>
          <a:bodyPr vert="horz" lIns="91440" tIns="45720" rIns="91440" bIns="45720" rtlCol="0" anchor="t">
            <a:normAutofit/>
          </a:bodyPr>
          <a:lstStyle/>
          <a:p>
            <a:pPr>
              <a:spcBef>
                <a:spcPts val="1400"/>
              </a:spcBef>
            </a:pPr>
            <a:r>
              <a:rPr lang="en-US" sz="2200" dirty="0">
                <a:solidFill>
                  <a:schemeClr val="accent3">
                    <a:lumMod val="25000"/>
                  </a:schemeClr>
                </a:solidFill>
                <a:latin typeface="Abadi"/>
              </a:rPr>
              <a:t>Visualize </a:t>
            </a:r>
            <a:r>
              <a:rPr lang="en-US" sz="2200" dirty="0">
                <a:latin typeface="Abadi" panose="020B0604020104020204" pitchFamily="34" charset="0"/>
              </a:rPr>
              <a:t>The decision tree classifier is the model with the highest classification accuracy</a:t>
            </a:r>
          </a:p>
          <a:p>
            <a:pPr>
              <a:spcBef>
                <a:spcPts val="1400"/>
              </a:spcBef>
            </a:pPr>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4125DC3F-06C6-4F66-ADB5-43E9E2294DD9}"/>
              </a:ext>
            </a:extLst>
          </p:cNvPr>
          <p:cNvPicPr>
            <a:picLocks noChangeAspect="1"/>
          </p:cNvPicPr>
          <p:nvPr/>
        </p:nvPicPr>
        <p:blipFill>
          <a:blip r:embed="rId3"/>
          <a:stretch>
            <a:fillRect/>
          </a:stretch>
        </p:blipFill>
        <p:spPr>
          <a:xfrm>
            <a:off x="445399" y="3249936"/>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289123" y="2057400"/>
            <a:ext cx="9477375" cy="77574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3886856" y="3126603"/>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90025"/>
            <a:ext cx="10515600" cy="4575864"/>
          </a:xfrm>
          <a:prstGeom prst="rect">
            <a:avLst/>
          </a:prstGeom>
        </p:spPr>
        <p:txBody>
          <a:bodyPr>
            <a:normAutofit/>
          </a:bodyPr>
          <a:lstStyle/>
          <a:p>
            <a:pPr>
              <a:lnSpc>
                <a:spcPct val="100000"/>
              </a:lnSpc>
              <a:spcBef>
                <a:spcPts val="1400"/>
              </a:spcBef>
              <a:buFont typeface="Wingdings" panose="05000000000000000000" pitchFamily="2" charset="2"/>
              <a:buChar char="Ø"/>
            </a:pPr>
            <a:r>
              <a:rPr lang="en-US" dirty="0"/>
              <a:t>It can be inferred that there is a positive correlation between the number of flight missions at a specific launch site and the success rate at that site. In other words, sites with a larger number of flights tend to have a higher success rate</a:t>
            </a:r>
            <a:r>
              <a:rPr lang="en-US" dirty="0" smtClean="0"/>
              <a:t>.</a:t>
            </a:r>
          </a:p>
          <a:p>
            <a:pPr>
              <a:lnSpc>
                <a:spcPct val="100000"/>
              </a:lnSpc>
              <a:spcBef>
                <a:spcPts val="1400"/>
              </a:spcBef>
              <a:buFont typeface="Wingdings" panose="05000000000000000000" pitchFamily="2" charset="2"/>
              <a:buChar char="Ø"/>
            </a:pPr>
            <a:r>
              <a:rPr lang="en-US" dirty="0"/>
              <a:t>The data suggests that the launch success rate showed an upward trend from 2013 to 2020. During this period, there was an increase in the percentage of successful launches</a:t>
            </a:r>
            <a:r>
              <a:rPr lang="en-US" dirty="0" smtClean="0"/>
              <a:t>.</a:t>
            </a:r>
          </a:p>
          <a:p>
            <a:pPr>
              <a:lnSpc>
                <a:spcPct val="100000"/>
              </a:lnSpc>
              <a:spcBef>
                <a:spcPts val="1400"/>
              </a:spcBef>
              <a:buFont typeface="Wingdings" panose="05000000000000000000" pitchFamily="2" charset="2"/>
              <a:buChar char="Ø"/>
            </a:pPr>
            <a:r>
              <a:rPr lang="en-US" dirty="0"/>
              <a:t>Among the various orbital destinations, including ES-L1, GEO, HEO, SSO, and VLEO, these orbits exhibited the highest success rates. Launches targeting these specific orbits were more likely to be successful</a:t>
            </a:r>
            <a:r>
              <a:rPr lang="en-US" dirty="0" smtClean="0"/>
              <a:t>.</a:t>
            </a:r>
          </a:p>
          <a:p>
            <a:pPr>
              <a:lnSpc>
                <a:spcPct val="100000"/>
              </a:lnSpc>
              <a:spcBef>
                <a:spcPts val="1400"/>
              </a:spcBef>
              <a:buFont typeface="Wingdings" panose="05000000000000000000" pitchFamily="2" charset="2"/>
              <a:buChar char="Ø"/>
            </a:pPr>
            <a:r>
              <a:rPr lang="en-US" dirty="0"/>
              <a:t>When it comes to specific launch sites, KSC LC-39A stands out as having the highest number of successful launches among all the sites</a:t>
            </a:r>
            <a:r>
              <a:rPr lang="en-US" dirty="0" smtClean="0"/>
              <a:t>.</a:t>
            </a:r>
          </a:p>
          <a:p>
            <a:pPr>
              <a:lnSpc>
                <a:spcPct val="100000"/>
              </a:lnSpc>
              <a:spcBef>
                <a:spcPts val="1400"/>
              </a:spcBef>
              <a:buFont typeface="Wingdings" panose="05000000000000000000" pitchFamily="2" charset="2"/>
              <a:buChar char="Ø"/>
            </a:pPr>
            <a:r>
              <a:rPr lang="en-US" dirty="0"/>
              <a:t>As for the choice of machine learning algorithm for this analysis, the Decision Tree Classifier appears to be the most suitable method for this task based on the available data and the problem's characteristics.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31000"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data </a:t>
            </a:r>
            <a:r>
              <a:rPr lang="en-US" sz="2200" dirty="0">
                <a:solidFill>
                  <a:schemeClr val="accent3">
                    <a:lumMod val="25000"/>
                  </a:schemeClr>
                </a:solidFill>
                <a:latin typeface="Abadi" panose="020B0604020104020204" pitchFamily="34" charset="0"/>
              </a:rPr>
              <a:t>collection with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rPr>
              <a:t>URL of the completed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calls notebook </a:t>
            </a:r>
            <a:r>
              <a:rPr lang="en-US" sz="2200" dirty="0">
                <a:solidFill>
                  <a:srgbClr val="1C7DDB"/>
                </a:solidFill>
                <a:latin typeface="Abadi" panose="020B0604020104020204" pitchFamily="34" charset="0"/>
              </a:rPr>
              <a:t>(https://</a:t>
            </a:r>
            <a:r>
              <a:rPr lang="en-US" sz="2200" dirty="0">
                <a:solidFill>
                  <a:srgbClr val="1C7DDB"/>
                </a:solidFill>
                <a:latin typeface="Abadi" panose="020B0604020104020204" pitchFamily="34" charset="0"/>
              </a:rPr>
              <a:t>github.com/nikpat1234/spacex-assaignment/data collection 1 </a:t>
            </a:r>
            <a:r>
              <a:rPr lang="en-US" sz="2200" dirty="0" err="1">
                <a:solidFill>
                  <a:srgbClr val="1C7DDB"/>
                </a:solidFill>
                <a:latin typeface="Abadi" panose="020B0604020104020204" pitchFamily="34" charset="0"/>
              </a:rPr>
              <a:t>nikit.ipynb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01695"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45440" y="1792288"/>
            <a:ext cx="5120640" cy="4431636"/>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rPr>
              <a:t>URL of the completed web scraping </a:t>
            </a:r>
            <a:r>
              <a:rPr lang="en-US" sz="2200" dirty="0" smtClean="0">
                <a:solidFill>
                  <a:schemeClr val="accent3">
                    <a:lumMod val="25000"/>
                  </a:schemeClr>
                </a:solidFill>
                <a:latin typeface="Abadi" panose="020B0604020104020204" pitchFamily="34" charset="0"/>
              </a:rPr>
              <a:t>notebook</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   https</a:t>
            </a:r>
            <a:r>
              <a:rPr lang="en-US" sz="2200" dirty="0">
                <a:solidFill>
                  <a:schemeClr val="accent3">
                    <a:lumMod val="25000"/>
                  </a:schemeClr>
                </a:solidFill>
                <a:latin typeface="Abadi" panose="020B0604020104020204" pitchFamily="34" charset="0"/>
              </a:rPr>
              <a:t>://</a:t>
            </a:r>
            <a:r>
              <a:rPr lang="en-US" sz="2200" dirty="0" smtClean="0">
                <a:solidFill>
                  <a:schemeClr val="accent3">
                    <a:lumMod val="25000"/>
                  </a:schemeClr>
                </a:solidFill>
                <a:latin typeface="Abadi" panose="020B0604020104020204" pitchFamily="34" charset="0"/>
              </a:rPr>
              <a:t>github.com/nikpat1234/spacex-assaignment/Data </a:t>
            </a:r>
            <a:r>
              <a:rPr lang="en-US" sz="2200" dirty="0">
                <a:solidFill>
                  <a:schemeClr val="accent3">
                    <a:lumMod val="25000"/>
                  </a:schemeClr>
                </a:solidFill>
                <a:latin typeface="Abadi" panose="020B0604020104020204" pitchFamily="34" charset="0"/>
              </a:rPr>
              <a:t>Collection with Web Scraping </a:t>
            </a:r>
            <a:r>
              <a:rPr lang="en-US" sz="2200" dirty="0" err="1">
                <a:solidFill>
                  <a:schemeClr val="accent3">
                    <a:lumMod val="25000"/>
                  </a:schemeClr>
                </a:solidFill>
                <a:latin typeface="Abadi" panose="020B0604020104020204" pitchFamily="34" charset="0"/>
              </a:rPr>
              <a:t>nikit.ipynb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6494878" y="1445091"/>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f80a141d-92ca-4d3d-9308-f7e7b1d44ce8"/>
    <ds:schemaRef ds:uri="http://schemas.openxmlformats.org/package/2006/metadata/core-properties"/>
    <ds:schemaRef ds:uri="http://purl.org/dc/elements/1.1/"/>
    <ds:schemaRef ds:uri="http://purl.org/dc/terms/"/>
    <ds:schemaRef ds:uri="http://schemas.microsoft.com/office/infopath/2007/PartnerControls"/>
    <ds:schemaRef ds:uri="http://purl.org/dc/dcmitype/"/>
    <ds:schemaRef ds:uri="155be751-a274-42e8-93fb-f39d3b9bccc8"/>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315</TotalTime>
  <Words>1060</Words>
  <Application>Microsoft Office PowerPoint</Application>
  <PresentationFormat>Widescreen</PresentationFormat>
  <Paragraphs>178</Paragraphs>
  <Slides>46</Slides>
  <Notes>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46</vt:i4>
      </vt:variant>
    </vt:vector>
  </HeadingPairs>
  <TitlesOfParts>
    <vt:vector size="58" baseType="lpstr">
      <vt:lpstr>Abadi</vt:lpstr>
      <vt:lpstr>Arial</vt:lpstr>
      <vt:lpstr>Calibri</vt:lpstr>
      <vt:lpstr>Calibri Light</vt:lpstr>
      <vt:lpstr>IBM Plex Mono SemiBold</vt:lpstr>
      <vt:lpstr>IBM Plex Mono Text</vt:lpstr>
      <vt:lpstr>SF Pro</vt:lpstr>
      <vt:lpstr>Trebuchet MS</vt:lpstr>
      <vt:lpstr>Wingdings</vt:lpstr>
      <vt:lpstr>Wingdings 3</vt:lpstr>
      <vt:lpstr>Custom Design</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nikit patel</cp:lastModifiedBy>
  <cp:revision>223</cp:revision>
  <dcterms:created xsi:type="dcterms:W3CDTF">2021-04-29T18:58:34Z</dcterms:created>
  <dcterms:modified xsi:type="dcterms:W3CDTF">2023-09-30T10:17:47Z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